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260" r:id="rId5"/>
    <p:sldId id="261" r:id="rId6"/>
    <p:sldId id="262" r:id="rId7"/>
    <p:sldId id="272" r:id="rId8"/>
    <p:sldId id="263" r:id="rId9"/>
    <p:sldId id="264" r:id="rId10"/>
    <p:sldId id="265" r:id="rId11"/>
    <p:sldId id="266" r:id="rId12"/>
    <p:sldId id="273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4" r:id="rId28"/>
    <p:sldId id="283" r:id="rId29"/>
    <p:sldId id="285" r:id="rId30"/>
    <p:sldId id="286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6" r:id="rId39"/>
    <p:sldId id="297" r:id="rId40"/>
    <p:sldId id="298" r:id="rId41"/>
    <p:sldId id="299" r:id="rId42"/>
    <p:sldId id="301" r:id="rId43"/>
    <p:sldId id="300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39" autoAdjust="0"/>
  </p:normalViewPr>
  <p:slideViewPr>
    <p:cSldViewPr snapToGrid="0">
      <p:cViewPr>
        <p:scale>
          <a:sx n="83" d="100"/>
          <a:sy n="83" d="100"/>
        </p:scale>
        <p:origin x="57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6F8D-CBBE-4E82-88CA-D55F77CEF465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139F9-6A75-45D7-96F5-A6800802D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3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3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5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0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4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6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7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7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1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5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7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2023/1/29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2.1/Manual/SL-ShaderLOD.html" TargetMode="External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unity.cn/cn/2022.1/Manual/SL-Name.html" TargetMode="External"/><Relationship Id="rId5" Type="http://schemas.openxmlformats.org/officeDocument/2006/relationships/image" Target="../media/image60.png"/><Relationship Id="rId4" Type="http://schemas.openxmlformats.org/officeDocument/2006/relationships/hyperlink" Target="https://docs.unity.cn/cn/2022.1/Manual/shader-shaderlab-commands.html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PassTag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unity.cn/cn/2022.1/Manual/SL-VertexProgramInputs.html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xmlns="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xmlns="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xmlns="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64428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Hello,Shader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1150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xmlns="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</a:t>
            </a:r>
            <a:endParaRPr lang="zh-CN" altLang="en-US" sz="80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xmlns="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xmlns="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xmlns="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xmlns="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xmlns="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xmlns="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16" name="iSHEJI-3">
            <a:extLst>
              <a:ext uri="{FF2B5EF4-FFF2-40B4-BE49-F238E27FC236}">
                <a16:creationId xmlns:a16="http://schemas.microsoft.com/office/drawing/2014/main" xmlns="" id="{913128C2-FD54-FA7A-7F19-1877B6D45AF4}"/>
              </a:ext>
            </a:extLst>
          </p:cNvPr>
          <p:cNvSpPr txBox="1"/>
          <p:nvPr/>
        </p:nvSpPr>
        <p:spPr>
          <a:xfrm>
            <a:off x="6089905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 smtClean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主题：渲染管线、</a:t>
            </a:r>
            <a:r>
              <a:rPr lang="en-US" altLang="zh-CN" sz="2400" spc="0" dirty="0" err="1" smtClean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spc="0" dirty="0" smtClean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组成、模板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3124403"/>
            <a:ext cx="2722450" cy="272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17" y="3329588"/>
            <a:ext cx="2722450" cy="27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40" y="5326456"/>
            <a:ext cx="3095047" cy="1356134"/>
          </a:xfrm>
          <a:prstGeom prst="rect">
            <a:avLst/>
          </a:prstGeom>
        </p:spPr>
      </p:pic>
      <p:pic>
        <p:nvPicPr>
          <p:cNvPr id="3073" name="Picture 1" descr="https://cdn.nlark.com/yuque/0/2022/png/25565329/1670307189187-9d17bdc1-7817-4c59-87d7-31ca016491c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57" y="3124402"/>
            <a:ext cx="5227920" cy="29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257386" y="3329588"/>
            <a:ext cx="2934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en-US" altLang="zh-CN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677044" y="6118723"/>
            <a:ext cx="3514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切线和副切线的朝向与</a:t>
            </a:r>
            <a:r>
              <a:rPr lang="en-US" altLang="zh-CN" sz="18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55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420523"/>
            <a:ext cx="2770911" cy="2888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3233044"/>
            <a:ext cx="2959245" cy="739810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400165" y="5376404"/>
            <a:ext cx="33905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运用：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上动下不动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下方为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，上方为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84" y="2023313"/>
            <a:ext cx="2834886" cy="33530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9515192" y="2331090"/>
            <a:ext cx="0" cy="939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803395" y="2331090"/>
            <a:ext cx="0" cy="990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064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66581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顶点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着色器的传输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 descr="https://cdn.nlark.com/yuque/0/2022/jpeg/25565329/1642647892013-e2f58f80-0bb7-4e93-9bd3-485c9ddb896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0" y="3378328"/>
            <a:ext cx="2881689" cy="23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nlark.com/yuque/0/2022/jpeg/25565329/1642648105163-7ac7749e-406b-4916-b9f1-556d37c1fdf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7770"/>
            <a:ext cx="3923848" cy="27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875788" y="619214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更改渲染状态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859290" y="6192150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 Call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4022" y="908793"/>
            <a:ext cx="4162366" cy="2008414"/>
          </a:xfrm>
          <a:prstGeom prst="rect">
            <a:avLst/>
          </a:prstGeom>
        </p:spPr>
      </p:pic>
      <p:pic>
        <p:nvPicPr>
          <p:cNvPr id="1026" name="Picture 2" descr="snipaste20220120_1053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2" y="3441030"/>
            <a:ext cx="3836988" cy="22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加载到显存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98568" y="6346036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49400" y="6343088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3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2631351"/>
            <a:ext cx="7207824" cy="2737354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879159" y="2631351"/>
            <a:ext cx="339054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能做啥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2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处理顶点信息：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r>
              <a:rPr lang="en-US" altLang="zh-CN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改变顶点位置信息</a:t>
            </a:r>
            <a:endParaRPr lang="en-US" altLang="zh-CN" sz="24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GIF-2023-1-28-19-59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34" y="3518228"/>
            <a:ext cx="3733800" cy="2149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2331090"/>
            <a:ext cx="5949753" cy="3336613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821378" y="5891940"/>
            <a:ext cx="55367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对顶点数据中的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分量进行位移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0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顶点信息：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最常用的形式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39773"/>
            <a:ext cx="6203658" cy="300711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638858" y="3528675"/>
            <a:ext cx="24697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最关键，必须存在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的顶点位置信息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37026" y="3990340"/>
            <a:ext cx="1783532" cy="4195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47915" y="5156027"/>
            <a:ext cx="1541763" cy="3447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162449" y="4966668"/>
            <a:ext cx="26161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计算光照一般都会使用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下的顶点法线和顶点位置信息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12358" y="2062755"/>
            <a:ext cx="43962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17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3509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66572"/>
            <a:ext cx="3481579" cy="34601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61" y="3719608"/>
            <a:ext cx="6203658" cy="3007117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230861" y="2395791"/>
            <a:ext cx="572860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ppdata---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顶点输入数据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ert---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顶点着色器名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顶点输出数据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1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vertexToFragment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273" y="1404632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273" y="3253484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779798" y="2329058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0623896" y="182846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623896" y="275994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383653" y="1875930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369632" y="2833115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传出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599906" y="691403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顶点数据通过语义获得，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其用变量储存在结构体中，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在顶点着色器中修改变量，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最终使用语义将其传出顶点着色器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612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5035958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6382" y="25091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语义是由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Mesh Render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组件提供的</a:t>
            </a:r>
            <a:b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40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DrawCall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就会发送给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</p:txBody>
      </p:sp>
      <p:sp>
        <p:nvSpPr>
          <p:cNvPr id="4" name="矩形 3"/>
          <p:cNvSpPr/>
          <p:nvPr/>
        </p:nvSpPr>
        <p:spPr>
          <a:xfrm>
            <a:off x="1324449" y="3518225"/>
            <a:ext cx="7806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i="1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输入和输出变量需要通过语义来表明 其“意图”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63579" y="4400088"/>
            <a:ext cx="357237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顶点输入输入语义：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33" y="4286422"/>
            <a:ext cx="3655497" cy="1633897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7787228" y="5045685"/>
            <a:ext cx="1700803" cy="72693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144000" y="5799136"/>
            <a:ext cx="2920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UnityCG.cginc</a:t>
            </a:r>
            <a:r>
              <a:rPr lang="zh-CN" altLang="en-US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959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裁剪空间位置输出</a:t>
            </a:r>
            <a:endParaRPr lang="en-US" altLang="zh-CN" sz="24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2" y="2597400"/>
            <a:ext cx="4488241" cy="3884441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661394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我需要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最终用于输出的顶点位置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所以需要通过对</a:t>
            </a:r>
            <a:r>
              <a:rPr lang="zh-CN" altLang="en-US" sz="2000" spc="0" dirty="0" smtClean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下的顶点位置进行矩阵变换获得需要的内容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43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657141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语义与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语义只能存放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之间的内容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语义什么都能存</a:t>
            </a:r>
            <a: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br>
              <a:rPr lang="en-US" altLang="zh-CN" sz="2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float4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两组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放在一起</a:t>
            </a:r>
            <a:endParaRPr lang="en-US" altLang="zh-CN" sz="200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loat3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lang="en-US" altLang="zh-CN" sz="200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	float3x3 </a:t>
            </a:r>
            <a:r>
              <a:rPr lang="en-US" altLang="zh-CN" sz="200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tbn</a:t>
            </a:r>
            <a:endParaRPr lang="en-US" altLang="zh-CN" sz="200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01624" y="2577843"/>
            <a:ext cx="54841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语义其实是旧系统的内容，大部分现代</a:t>
            </a: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不关心</a:t>
            </a:r>
            <a:endParaRPr lang="en-US" altLang="zh-CN" sz="24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所以除了</a:t>
            </a:r>
            <a:r>
              <a:rPr lang="en-US" altLang="zh-CN" sz="24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需要使用</a:t>
            </a: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其他一律使用</a:t>
            </a:r>
            <a:r>
              <a:rPr lang="en-US" altLang="zh-CN" sz="24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</a:t>
            </a: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lang="en-US" altLang="zh-CN" sz="24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7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xmlns="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27840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xmlns="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xmlns="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xmlns="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xmlns="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3" y="3602244"/>
            <a:ext cx="35716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14">
            <a:extLst>
              <a:ext uri="{FF2B5EF4-FFF2-40B4-BE49-F238E27FC236}">
                <a16:creationId xmlns:a16="http://schemas.microsoft.com/office/drawing/2014/main" xmlns="" id="{19BD378E-9994-29CE-A0A2-D2455449D86B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en-US" altLang="zh-CN" sz="36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3" y="4949870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14">
            <a:extLst>
              <a:ext uri="{FF2B5EF4-FFF2-40B4-BE49-F238E27FC236}">
                <a16:creationId xmlns:a16="http://schemas.microsoft.com/office/drawing/2014/main" xmlns="" id="{19BD378E-9994-29CE-A0A2-D2455449D86B}"/>
              </a:ext>
            </a:extLst>
          </p:cNvPr>
          <p:cNvSpPr/>
          <p:nvPr/>
        </p:nvSpPr>
        <p:spPr>
          <a:xfrm>
            <a:off x="2293819" y="556212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</a:t>
            </a:r>
            <a:r>
              <a:rPr lang="en-US" altLang="zh-CN" sz="3600" dirty="0" smtClean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74402" y="5623683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插值器限制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 descr="https://cdn.nlark.com/yuque/0/2022/png/25565329/1670467695050-d4e210a1-a47d-4df1-8795-abd590f865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5" y="4459455"/>
            <a:ext cx="11508658" cy="14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558240" y="3804175"/>
            <a:ext cx="54841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插值器能少用就少用</a:t>
            </a:r>
            <a:endParaRPr lang="en-US" altLang="zh-CN" sz="24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8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89632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en-US" altLang="zh-CN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是可以的吗，那</a:t>
            </a:r>
            <a:r>
              <a:rPr lang="en-US" altLang="zh-CN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TEXCOORD0/1/2/3</a:t>
            </a:r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又是什么</a:t>
            </a:r>
            <a:endParaRPr lang="en-US" altLang="zh-CN" sz="240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可以认为是简写，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于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接下来按顺序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1/2/3/4…</a:t>
            </a:r>
          </a:p>
        </p:txBody>
      </p:sp>
    </p:spTree>
    <p:extLst>
      <p:ext uri="{BB962C8B-B14F-4D97-AF65-F5344CB8AC3E}">
        <p14:creationId xmlns:p14="http://schemas.microsoft.com/office/powerpoint/2010/main" val="28097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10" y="3363153"/>
            <a:ext cx="4043289" cy="322052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31009" y="2593711"/>
            <a:ext cx="286008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大部分情况只需要一个，也就是</a:t>
            </a:r>
            <a:r>
              <a:rPr lang="en-US" altLang="zh-CN" sz="20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，所以一般情况不需要片元输出结构体，只需要在片元着色器后加上语义即可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09" y="4238206"/>
            <a:ext cx="3566148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元输出语义：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69925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颜色，输出屏幕片元颜色值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SV_TargetN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多渲染目标渲染技术，</a:t>
            </a:r>
            <a:r>
              <a:rPr lang="en-US" altLang="zh-CN" sz="20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  <a:endParaRPr lang="en-US" altLang="zh-CN" sz="20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SV_Depth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，输出片元着色器深度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1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特殊语义：</a:t>
            </a:r>
            <a:endParaRPr lang="en-US" altLang="zh-CN" sz="24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3212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屏幕空间像素位置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VFACE---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面对方向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SV_VertexID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1532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725127"/>
            <a:ext cx="357237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模型转世界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世界转观察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观察转裁剪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自动完成裁剪转屏幕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全部完成被称为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视图变换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4" name="Picture 2" descr="snipaste20220111_15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3" y="2515591"/>
            <a:ext cx="6264305" cy="3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5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704343"/>
            <a:ext cx="7569063" cy="48954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Object---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Clip---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---SV_POSITION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接受顶点位置信息，使用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矩阵将其从物体空间转换到裁剪空间，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使用带有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语义的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405975" y="6074386"/>
            <a:ext cx="383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</a:t>
            </a:r>
            <a:r>
              <a:rPr lang="en-US" altLang="zh-CN" sz="28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都有这一句</a:t>
            </a:r>
            <a:endParaRPr lang="en-US" altLang="zh-CN" sz="28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00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1005973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ul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矩阵乘法操作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矩阵，物体到世界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所以顶点位置信息从物体空间转换到世界空间，然后用</a:t>
            </a: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wPos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变量接收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将法线转到世界空间的函数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其中多进行了</a:t>
            </a:r>
            <a:r>
              <a:rPr lang="zh-CN" altLang="en-US" sz="2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非均匀缩放的处理</a:t>
            </a:r>
            <a:endParaRPr lang="en-US" altLang="zh-CN" sz="24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586882"/>
            <a:ext cx="7759796" cy="7244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1624" y="15247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问题：用什么接收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75" y="1985157"/>
            <a:ext cx="4127130" cy="724058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321040" y="2770770"/>
            <a:ext cx="33754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维度根据变量自身而定</a:t>
            </a:r>
            <a:endParaRPr lang="en-US" altLang="zh-CN" sz="24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12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简单地传递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821771"/>
            <a:ext cx="2704022" cy="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nipaste20220120_113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68" y="2862235"/>
            <a:ext cx="5273594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876712" y="5205860"/>
            <a:ext cx="443696" cy="6177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省流：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上执行的程序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一般程序在</a:t>
            </a:r>
            <a:r>
              <a:rPr lang="en-US" altLang="zh-CN" sz="2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执行</a:t>
            </a:r>
            <a:endParaRPr lang="en-US" altLang="zh-CN" sz="2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为我们提供了一定的控制，可以修改部分</a:t>
            </a: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100" name="Picture 4" descr="snipaste20220120_114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38940"/>
            <a:ext cx="7620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屏幕映射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 descr="snipaste20220120_114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98" y="2730577"/>
            <a:ext cx="5339969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4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461773" y="5087446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 descr="snipaste20220111_150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8" y="2821926"/>
            <a:ext cx="5704520" cy="21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936576" y="5193792"/>
            <a:ext cx="1040972" cy="5816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 descr="snipaste20220120_122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88" y="2700422"/>
            <a:ext cx="5181884" cy="26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872772" y="3246189"/>
            <a:ext cx="43151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不只有深度信息，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同样可以有位置信息、顶点色信息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···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65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 descr="snipaste20220111_1503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3" y="2821850"/>
            <a:ext cx="6337098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/>
          <p:cNvCxnSpPr/>
          <p:nvPr/>
        </p:nvCxnSpPr>
        <p:spPr>
          <a:xfrm flipV="1">
            <a:off x="3976052" y="5268782"/>
            <a:ext cx="751396" cy="5500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879236" y="3259626"/>
            <a:ext cx="224901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得到的是</a:t>
            </a:r>
            <a:r>
              <a:rPr lang="zh-CN" altLang="en-US" sz="2000" u="sng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如：某一个片元的颜色为红色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(1,0,0)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293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/>
            </a:r>
            <a:b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元着色器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r>
              <a:rPr lang="en-US" altLang="zh-CN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996763" y="5055877"/>
            <a:ext cx="973244" cy="985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631457" y="5231260"/>
            <a:ext cx="5332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抗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锯齿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可能是在逐片元操作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没搞清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))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4" name="Picture 6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5" y="3514754"/>
            <a:ext cx="5668966" cy="13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921341" y="3773143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MSAA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SSAA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43724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最简输出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507682" y="4766301"/>
            <a:ext cx="35723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xyzw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对应着</a:t>
            </a: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rgba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p.x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p.r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16241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---R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---G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---B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---A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6" y="3286707"/>
            <a:ext cx="1772263" cy="349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60" y="3245357"/>
            <a:ext cx="5820294" cy="2155081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97154" y="5570376"/>
            <a:ext cx="3572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特殊操作：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以下两者等价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5888028"/>
            <a:ext cx="3268376" cy="60567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9308592" y="2628039"/>
            <a:ext cx="762528" cy="102412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983715" y="2228344"/>
            <a:ext cx="5900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983715" y="5134858"/>
            <a:ext cx="191494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60539" y="5134858"/>
            <a:ext cx="292805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636922" y="6164917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415526" y="6164916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877056" y="3140102"/>
            <a:ext cx="1991738" cy="5853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4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6549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输出：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2012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计算光照向量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</a:t>
            </a:r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r>
              <a:rPr lang="en-US" altLang="zh-CN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endParaRPr lang="en-US" altLang="zh-CN" sz="2000" dirty="0" smtClean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23" y="3962976"/>
            <a:ext cx="8214360" cy="2220628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61634" y="5566421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注意：光照向量一般都需要</a:t>
            </a:r>
            <a:r>
              <a:rPr lang="en-US" altLang="zh-CN" sz="2000" spc="0" dirty="0" smtClean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40" y="716652"/>
            <a:ext cx="1670151" cy="2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18758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有四个：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00984" y="3155825"/>
            <a:ext cx="36576" cy="17727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70086" y="6139362"/>
            <a:ext cx="399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最终输出到</a:t>
            </a: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颜色缓冲区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945018" y="3155825"/>
            <a:ext cx="802366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准备和下一个</a:t>
            </a:r>
            <a:r>
              <a:rPr lang="en-US" altLang="zh-CN" sz="2000" spc="0" dirty="0" err="1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的输出进行混合：</a:t>
            </a:r>
            <a:r>
              <a:rPr lang="en-US" altLang="zh-CN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个场景：蓝天，前面是树，树前面有个人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先渲染蓝天，完毕后颜色缓冲区全是蓝色，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再渲染树，通过逐片元操作判断是否替换颜色或者混合颜色，正常来说应该是有树的地方是树的颜色，没树的地方还是蓝色，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同理，人挡住树的地方是人的颜色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如果人拿着半透明物体，那么该物体的颜色就会和前面得到的颜色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在颜色缓冲区中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进行混合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442717" y="5705087"/>
            <a:ext cx="359664" cy="32987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12777" y="5923312"/>
            <a:ext cx="2645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法线剔除、面裁切</a:t>
            </a:r>
            <a:r>
              <a:rPr lang="en-US" altLang="zh-CN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2659035"/>
            <a:ext cx="3199131" cy="3096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0" y="2871204"/>
            <a:ext cx="2949196" cy="2903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3" y="1641662"/>
            <a:ext cx="2865368" cy="1417443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232345" y="5928884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测试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035" y="2659034"/>
            <a:ext cx="3132436" cy="3096347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594946" y="5923312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测试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StencilTest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1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0" y="1449227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最简化的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4534224" y="5657719"/>
            <a:ext cx="264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</a:p>
          <a:p>
            <a:pPr lvl="0" algn="ctr">
              <a:defRPr/>
            </a:pPr>
            <a:r>
              <a:rPr lang="zh-CN" altLang="en-US" sz="16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半透明、特效常用</a:t>
            </a:r>
            <a:endParaRPr lang="en-US" altLang="zh-CN" sz="16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607444"/>
            <a:ext cx="4282811" cy="277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56" y="2607444"/>
            <a:ext cx="236958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大框架：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100879"/>
            <a:ext cx="5982100" cy="31719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703696" y="2515916"/>
            <a:ext cx="1517904" cy="5938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667073" y="2258686"/>
            <a:ext cx="2645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endParaRPr lang="en-US" altLang="zh-CN" sz="16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83" y="1534011"/>
            <a:ext cx="4580550" cy="6894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883171" y="5193792"/>
            <a:ext cx="4172693" cy="5760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8405689" y="4793682"/>
            <a:ext cx="26451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备用</a:t>
            </a:r>
            <a:r>
              <a:rPr lang="en-US" altLang="zh-CN" sz="2000" spc="0" dirty="0" err="1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当所有</a:t>
            </a: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都不支持当前硬件时调用</a:t>
            </a:r>
            <a:endParaRPr lang="en-US" altLang="zh-CN" sz="12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747102" y="3644042"/>
            <a:ext cx="38754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就没有阴影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因为没有添加相应的</a:t>
            </a:r>
            <a:r>
              <a:rPr lang="en-US" altLang="zh-CN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 algn="ctr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但是使用</a:t>
            </a:r>
            <a:r>
              <a:rPr lang="en-US" altLang="zh-CN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就有可能能调用到</a:t>
            </a:r>
            <a:endParaRPr lang="en-US" altLang="zh-CN" sz="11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747102" y="5811119"/>
            <a:ext cx="18203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可以有：</a:t>
            </a:r>
            <a:r>
              <a:rPr lang="en-US" altLang="zh-CN" sz="20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CustomEditorCategory</a:t>
            </a:r>
            <a:endParaRPr lang="en-US" altLang="zh-CN" sz="12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86757" y="5085076"/>
            <a:ext cx="5405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关键部分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可以认为是一个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5085076"/>
            <a:ext cx="3875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内部第一句</a:t>
            </a:r>
            <a:endParaRPr lang="en-US" altLang="zh-CN" sz="11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088802"/>
            <a:ext cx="4162947" cy="19596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154680" y="4469534"/>
            <a:ext cx="3502152" cy="8429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25557" y="5917180"/>
            <a:ext cx="294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</a:t>
            </a:r>
            <a:r>
              <a:rPr lang="zh-CN" altLang="en-US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个，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</a:t>
            </a:r>
            <a:r>
              <a:rPr lang="en-US" altLang="zh-CN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zh-CN" altLang="en-US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985380" y="1229944"/>
            <a:ext cx="1945790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类型有：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Interger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2DArrary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CubeArrary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Vector---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11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6" y="461591"/>
            <a:ext cx="5521659" cy="5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54" y="2542075"/>
            <a:ext cx="2999769" cy="3739296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694329" y="3395899"/>
            <a:ext cx="1846730" cy="5220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65294" y="3711072"/>
            <a:ext cx="1560391" cy="79966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04377" y="3850366"/>
            <a:ext cx="1718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</a:p>
          <a:p>
            <a:pPr>
              <a:defRPr/>
            </a:pP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167903" y="3884153"/>
            <a:ext cx="2541245" cy="8671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874694" y="3433556"/>
            <a:ext cx="4102799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渲染状态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命令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 </a:t>
            </a: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4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基本上就是</a:t>
            </a:r>
            <a:r>
              <a:rPr lang="zh-CN" altLang="en-US" sz="1800" u="sng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设置的地方，常用的有： </a:t>
            </a:r>
            <a:r>
              <a:rPr lang="en-US" altLang="zh-CN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</a:t>
            </a: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Cull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ZWrite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深度写入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ColorMask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颜色遮罩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/>
          <a:srcRect l="31230" t="3924" r="25940" b="50282"/>
          <a:stretch/>
        </p:blipFill>
        <p:spPr>
          <a:xfrm>
            <a:off x="6938182" y="615506"/>
            <a:ext cx="3874322" cy="1954306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418800" y="2246374"/>
            <a:ext cx="704094" cy="16144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167903" y="1661599"/>
            <a:ext cx="190998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10" y="4613029"/>
            <a:ext cx="1510033" cy="1668342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1337966" y="5447200"/>
            <a:ext cx="725148" cy="4057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24592" y="5895402"/>
            <a:ext cx="3901093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计算量的评估方式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33825" y="4831647"/>
            <a:ext cx="1297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不是渲染网格的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978987" y="5470249"/>
            <a:ext cx="1959195" cy="11069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838246" y="5288554"/>
            <a:ext cx="2153354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着色器程序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(CGPROGRAM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 algn="ctr">
              <a:defRPr/>
            </a:pP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034841" y="6402099"/>
            <a:ext cx="2674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16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16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41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</a:t>
            </a:r>
            <a:r>
              <a:rPr lang="zh-CN" altLang="en-US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</a:t>
            </a:r>
            <a:r>
              <a:rPr lang="zh-CN" altLang="en-US" sz="24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4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3066567"/>
            <a:ext cx="72885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从构成上理解：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是父级，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是子级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应该用于所有的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应该用于它自己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9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		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默认值“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，因为没有，所以在没有任何光照或阴影的情况下渲染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常用的有：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/Deferred/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 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   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PassFlags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只提供主方向光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光照探灯，不提供非重要光源的顶点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只有一个值“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”，用于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RequireOptions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---Pass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QualitySettings.softVegetation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enabled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时启用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91" y="2210637"/>
            <a:ext cx="3463660" cy="915581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9332258" y="3145461"/>
            <a:ext cx="2351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不是这个</a:t>
            </a:r>
            <a:r>
              <a:rPr lang="en-US" altLang="zh-CN" sz="2000" spc="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RenderPipeline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兼容性，单独的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不添加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ForceNoShadow</a:t>
            </a: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Casting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是否接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收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这意味着本应该能接收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投射阴影的</a:t>
            </a: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在开启后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强制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不能接收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DisableBatching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是否关闭批处理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Billboard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效果中需要添加：对于使用同一个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的物体，本应该是会一起处理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合批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，但是它们所在的物体空间都不相同，不能进行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IgnoreProjector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是否忽略投射器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49683"/>
          <a:stretch/>
        </p:blipFill>
        <p:spPr>
          <a:xfrm>
            <a:off x="5665694" y="5810947"/>
            <a:ext cx="2886636" cy="867759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40403" y="1051588"/>
            <a:ext cx="5317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PreviewType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Inspector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中显示的形状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Sphere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Plane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Skybox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73" y="1421416"/>
            <a:ext cx="1925756" cy="1351733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206569" y="2776762"/>
            <a:ext cx="30131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还有</a:t>
            </a: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CanUseSpriteAtlas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Sprite Packer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已弃用，所以应该不会使用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9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05926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Queue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渲染队列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Background---1000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Geometry---2000    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---2450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Transparent---3000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Overlay---4000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值越小，越先渲染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885544" y="5238974"/>
            <a:ext cx="298630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0-2500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是不透明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Opaque</a:t>
            </a:r>
          </a:p>
          <a:p>
            <a:pPr lvl="0">
              <a:defRPr/>
            </a:pP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2500-5000</a:t>
            </a: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是透明</a:t>
            </a:r>
            <a:r>
              <a:rPr lang="en-US" altLang="zh-CN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不透明从前到后渲染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透明从后到前渲染</a:t>
            </a:r>
            <a:endParaRPr lang="en-US" altLang="zh-CN" sz="2000" spc="0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62003" y="321210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可以这么写：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5" y="3190720"/>
            <a:ext cx="3821168" cy="3291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3133" y="286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不要打空格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7" y="3736984"/>
            <a:ext cx="3823396" cy="945716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5762003" y="373532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错误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写法：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39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9647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渲染类型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通过该标签进行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着色器替换技术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7" y="4004254"/>
            <a:ext cx="5794144" cy="2593769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201623" y="5301138"/>
            <a:ext cx="43512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Camera.RenderWithShader</a:t>
            </a:r>
            <a:endParaRPr lang="en-US" altLang="zh-CN" sz="20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Camera.SetReplacementShader</a:t>
            </a:r>
            <a:endParaRPr lang="en-US" altLang="zh-CN" sz="2000" spc="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可以进行替换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839106" y="2756514"/>
            <a:ext cx="42542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=“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MyShader</a:t>
            </a:r>
            <a:r>
              <a:rPr lang="en-US" altLang="zh-CN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通过脚本可以将所有带有此标签的</a:t>
            </a:r>
            <a:r>
              <a:rPr lang="en-US" altLang="zh-CN" sz="2000" spc="0" dirty="0" err="1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 smtClean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sz="2000" spc="0" dirty="0" smtClean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40384" y="4177386"/>
            <a:ext cx="36477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内置着色器标签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09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-308310" y="3205453"/>
            <a:ext cx="396470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#pragma+#include</a:t>
            </a: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变量声明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元着色器</a:t>
            </a: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92" y="163325"/>
            <a:ext cx="3531366" cy="66946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6612431" y="431577"/>
            <a:ext cx="840431" cy="121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44844" y="245285"/>
            <a:ext cx="12105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一定有</a:t>
            </a:r>
            <a:endParaRPr lang="en-US" altLang="zh-CN" dirty="0" smtClean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名字可以改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需要对应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378696" y="1033542"/>
            <a:ext cx="2025486" cy="13329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00400" y="2255971"/>
            <a:ext cx="3759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#include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Lighting.cginc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329698" y="4054908"/>
            <a:ext cx="1139017" cy="5728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71605" y="4709840"/>
            <a:ext cx="5321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可以认为是全局变量，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中有，这里也有，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有了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片元着色器中才能得到值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中可以没有，可以从脚本中传入</a:t>
            </a:r>
          </a:p>
        </p:txBody>
      </p:sp>
    </p:spTree>
    <p:extLst>
      <p:ext uri="{BB962C8B-B14F-4D97-AF65-F5344CB8AC3E}">
        <p14:creationId xmlns:p14="http://schemas.microsoft.com/office/powerpoint/2010/main" val="24283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476066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871917" y="1779879"/>
            <a:ext cx="4096766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首先先要知道物体是怎么样的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然后需要知道这些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是否有需要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变动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形状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</a:t>
            </a:r>
            <a:r>
              <a:rPr lang="en-US" altLang="zh-CN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装配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点变为线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线变成面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对于每一个片元应该</a:t>
            </a: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如何渲染</a:t>
            </a:r>
            <a:r>
              <a:rPr lang="en-US" altLang="zh-CN" sz="2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片元处理</a:t>
            </a:r>
            <a:r>
              <a:rPr lang="zh-CN" altLang="en-US" sz="1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进行片元的处理</a:t>
            </a:r>
            <a:r>
              <a:rPr lang="en-US" altLang="zh-CN" sz="1800" spc="0" dirty="0" smtClean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 smtClean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如：剔除</a:t>
            </a:r>
            <a:r>
              <a:rPr lang="en-US" altLang="zh-CN" sz="1800" spc="0" dirty="0" smtClean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800" spc="0" dirty="0">
              <a:solidFill>
                <a:schemeClr val="accent4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1476066"/>
            <a:ext cx="9020842" cy="50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005616" y="4276902"/>
            <a:ext cx="20529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可变颜色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(Properties)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01282"/>
            <a:ext cx="4418277" cy="2462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17" y="1701282"/>
            <a:ext cx="4364938" cy="2462436"/>
          </a:xfrm>
          <a:prstGeom prst="rect">
            <a:avLst/>
          </a:prstGeom>
        </p:spPr>
      </p:pic>
      <p:sp>
        <p:nvSpPr>
          <p:cNvPr id="1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691404" y="4276902"/>
            <a:ext cx="205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色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82" y="5760720"/>
            <a:ext cx="6918938" cy="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怎么写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40172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中，渲染管线大致为：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5157" y="328073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端的顶点数据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69664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9664" y="2968504"/>
            <a:ext cx="74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140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213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895680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4145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703225" y="3874283"/>
            <a:ext cx="0" cy="8805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0612" y="29202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一定的处理</a:t>
            </a:r>
            <a:endParaRPr lang="en-US" altLang="zh-CN" sz="140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</a:t>
            </a:r>
            <a:r>
              <a:rPr lang="en-US" altLang="zh-CN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201624" y="260363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z="1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400" dirty="0" smtClean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endParaRPr lang="en-US" altLang="zh-CN" sz="1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24431" y="4886759"/>
            <a:ext cx="1957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存入缓冲区</a:t>
            </a:r>
            <a:r>
              <a:rPr lang="en-US" altLang="zh-CN" sz="2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56610" y="40815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</a:t>
            </a:r>
            <a:r>
              <a:rPr lang="zh-CN" altLang="en-US" sz="140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元操作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610763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59357" y="442065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750219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387557" y="4435142"/>
            <a:ext cx="2508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40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传入下一阶段</a:t>
            </a:r>
            <a:endParaRPr lang="en-US" altLang="zh-CN" sz="140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必要的</a:t>
            </a:r>
            <a:r>
              <a:rPr lang="en-US" altLang="zh-CN" sz="1400" dirty="0" err="1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702825" y="4389308"/>
            <a:ext cx="547599" cy="36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26657" y="4764024"/>
            <a:ext cx="1516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存在于</a:t>
            </a:r>
            <a:endParaRPr lang="en-US" altLang="zh-CN" sz="140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下或</a:t>
            </a:r>
            <a:endParaRPr lang="en-US" altLang="zh-CN" sz="1400" dirty="0" smtClean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  <p:sp>
        <p:nvSpPr>
          <p:cNvPr id="41" name="矩形 40"/>
          <p:cNvSpPr/>
          <p:nvPr/>
        </p:nvSpPr>
        <p:spPr>
          <a:xfrm>
            <a:off x="10386373" y="5409979"/>
            <a:ext cx="1656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我统一写在</a:t>
            </a:r>
            <a:r>
              <a:rPr lang="en-US" altLang="zh-CN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0230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顶点输入和顶点输出的名字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最好就是这些：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POSITION---vertex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---v</a:t>
            </a:r>
            <a:r>
              <a:rPr lang="en-US" altLang="zh-CN" sz="24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18" y="4093457"/>
            <a:ext cx="3026593" cy="29527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2705959" y="4806739"/>
            <a:ext cx="6321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因为有些宏已经规定了名字</a:t>
            </a:r>
            <a:r>
              <a:rPr lang="en-US" altLang="zh-CN" sz="2400" spc="0" dirty="0" smtClean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5500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2.Tags</a:t>
            </a:r>
            <a:r>
              <a:rPr lang="zh-CN" altLang="en-US" sz="2400" spc="0" dirty="0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和渲染状态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由于什么都没有写，只是打上了括号，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所以使用的都是默认值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093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问题：片元 </a:t>
            </a:r>
            <a:r>
              <a:rPr lang="en-US" altLang="zh-CN" sz="40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 </a:t>
            </a:r>
            <a:r>
              <a:rPr lang="zh-CN" altLang="en-US" sz="4000" spc="0" dirty="0" smtClean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endParaRPr lang="en-US" altLang="zh-CN" sz="4000" spc="0" dirty="0" smtClean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显示在屏幕上的一个单位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</a:t>
            </a:r>
            <a:r>
              <a:rPr lang="zh-CN" altLang="en-US" sz="28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元</a:t>
            </a:r>
            <a:r>
              <a:rPr lang="en-US" altLang="zh-CN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组成像素的一部分</a:t>
            </a: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4" y="3674619"/>
            <a:ext cx="5052208" cy="292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62" y="3674619"/>
            <a:ext cx="4762583" cy="2926406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7238836" y="1674071"/>
            <a:ext cx="328129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片元是还没有处理完的像素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 smtClean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当对所有的物体都渲染完毕，此时片元就可以称为像素</a:t>
            </a:r>
            <a:endParaRPr lang="en-US" altLang="zh-CN" sz="2000" spc="0" dirty="0" smtClean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8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完整</a:t>
            </a: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5" name="Picture 1" descr="https://cdn.nlark.com/yuque/0/2022/jpeg/25565329/1672231033641-321aaf4c-f5de-4c08-8904-c49b26946ca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45" y="196102"/>
            <a:ext cx="3953562" cy="65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nipaste20220120_111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4" y="3614356"/>
            <a:ext cx="5575030" cy="2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5841716" y="1715536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35723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4" y="4822793"/>
            <a:ext cx="1061597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快速声明：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appdata_base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</a:t>
            </a:r>
          </a:p>
          <a:p>
            <a:pPr>
              <a:defRPr/>
            </a:pPr>
            <a:r>
              <a:rPr lang="en-US" altLang="zh-CN" sz="24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appdata_tan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---POSITION/NORMAL/TEXCOORD*1/TANGENT</a:t>
            </a:r>
          </a:p>
          <a:p>
            <a:pPr>
              <a:defRPr/>
            </a:pPr>
            <a:r>
              <a:rPr lang="en-US" altLang="zh-CN" sz="2400" spc="0" dirty="0" err="1" smtClean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appdata_full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---POSITION/NORMAL/TEXCOORD*4/TANGENT/COLOR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5" y="2597398"/>
            <a:ext cx="4457955" cy="18466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6737" y="3518025"/>
            <a:ext cx="600948" cy="1304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364027" y="4966074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087283" y="4082193"/>
            <a:ext cx="659672" cy="6281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0575374" y="4822793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/>
            </a:r>
            <a:b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5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xmlns="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xmlns="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xmlns="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xmlns="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 smtClean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 smtClean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 smtClean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165705"/>
            <a:ext cx="3514172" cy="3514172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xmlns="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 smtClean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3" y="3165705"/>
            <a:ext cx="2873310" cy="3514172"/>
          </a:xfrm>
          <a:prstGeom prst="rect">
            <a:avLst/>
          </a:prstGeom>
        </p:spPr>
      </p:pic>
      <p:sp>
        <p:nvSpPr>
          <p:cNvPr id="15" name="iSHEJI-4">
            <a:extLst>
              <a:ext uri="{FF2B5EF4-FFF2-40B4-BE49-F238E27FC236}">
                <a16:creationId xmlns:a16="http://schemas.microsoft.com/office/drawing/2014/main" xmlns="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22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2098</Words>
  <Application>Microsoft Office PowerPoint</Application>
  <PresentationFormat>宽屏</PresentationFormat>
  <Paragraphs>688</Paragraphs>
  <Slides>54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阿里巴巴普惠体 2.0 35 Thin</vt:lpstr>
      <vt:lpstr>阿里巴巴普惠体 2.0 95 ExtraBold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Microsoft 帐户</cp:lastModifiedBy>
  <cp:revision>73</cp:revision>
  <dcterms:created xsi:type="dcterms:W3CDTF">2023-01-25T17:41:31Z</dcterms:created>
  <dcterms:modified xsi:type="dcterms:W3CDTF">2023-01-29T09:32:27Z</dcterms:modified>
</cp:coreProperties>
</file>